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60" r:id="rId5"/>
    <p:sldId id="272" r:id="rId6"/>
    <p:sldId id="261" r:id="rId7"/>
    <p:sldId id="262" r:id="rId8"/>
    <p:sldId id="265" r:id="rId9"/>
    <p:sldId id="263" r:id="rId10"/>
    <p:sldId id="264" r:id="rId11"/>
    <p:sldId id="266" r:id="rId12"/>
    <p:sldId id="273" r:id="rId13"/>
    <p:sldId id="267" r:id="rId14"/>
    <p:sldId id="268" r:id="rId15"/>
    <p:sldId id="269" r:id="rId16"/>
    <p:sldId id="270" r:id="rId17"/>
    <p:sldId id="274" r:id="rId18"/>
    <p:sldId id="259" r:id="rId19"/>
    <p:sldId id="258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854ECE-2A96-DC49-8941-2FC8EC7CE8A6}">
          <p14:sldIdLst>
            <p14:sldId id="256"/>
            <p14:sldId id="271"/>
            <p14:sldId id="257"/>
            <p14:sldId id="260"/>
            <p14:sldId id="272"/>
            <p14:sldId id="261"/>
            <p14:sldId id="262"/>
            <p14:sldId id="265"/>
            <p14:sldId id="263"/>
            <p14:sldId id="264"/>
            <p14:sldId id="266"/>
            <p14:sldId id="273"/>
            <p14:sldId id="267"/>
            <p14:sldId id="268"/>
            <p14:sldId id="269"/>
            <p14:sldId id="270"/>
            <p14:sldId id="274"/>
            <p14:sldId id="259"/>
            <p14:sldId id="258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9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hyperlink" Target="http://docs.particular.net/platform/extensions%23transport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ular.net/HandsOnLabs" TargetMode="External"/><Relationship Id="rId4" Type="http://schemas.openxmlformats.org/officeDocument/2006/relationships/hyperlink" Target="http://particular.net/Videos-and-Presentations" TargetMode="External"/><Relationship Id="rId5" Type="http://schemas.openxmlformats.org/officeDocument/2006/relationships/hyperlink" Target="http://www.udidahan.com/?blog=true" TargetMode="External"/><Relationship Id="rId6" Type="http://schemas.openxmlformats.org/officeDocument/2006/relationships/hyperlink" Target="https://github.com/siniypin/NSB_Intr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andru/cs711/2002fa/reading/sagas.pdf" TargetMode="External"/><Relationship Id="rId4" Type="http://schemas.openxmlformats.org/officeDocument/2006/relationships/hyperlink" Target="https://lostechies.com/jimmybogard/2013/05/14/saga-patterns-wrap-up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gc1300_hst_6637.jpg"/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9144000" cy="5217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NServiceBus</a:t>
            </a:r>
            <a:r>
              <a:rPr lang="en-US" dirty="0" smtClean="0"/>
              <a:t>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Boris Tveritnev</a:t>
            </a:r>
          </a:p>
          <a:p>
            <a:r>
              <a:rPr lang="en-US" dirty="0" smtClean="0"/>
              <a:t>27/08/2015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37044" y="6627168"/>
            <a:ext cx="35069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/image/1203/ngc1300_hst_6637.jpg</a:t>
            </a:r>
          </a:p>
        </p:txBody>
      </p:sp>
    </p:spTree>
    <p:extLst>
      <p:ext uri="{BB962C8B-B14F-4D97-AF65-F5344CB8AC3E}">
        <p14:creationId xmlns:p14="http://schemas.microsoft.com/office/powerpoint/2010/main" val="9945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3979"/>
            <a:ext cx="8229600" cy="3962184"/>
          </a:xfrm>
        </p:spPr>
        <p:txBody>
          <a:bodyPr>
            <a:normAutofit/>
          </a:bodyPr>
          <a:lstStyle/>
          <a:p>
            <a:r>
              <a:rPr lang="en-US" sz="4400" strike="sngStrike" dirty="0" smtClean="0"/>
              <a:t>Consistency</a:t>
            </a:r>
            <a:r>
              <a:rPr lang="en-US" sz="4400" dirty="0" smtClean="0"/>
              <a:t> (for a short period)</a:t>
            </a:r>
          </a:p>
          <a:p>
            <a:r>
              <a:rPr lang="en-US" sz="4400" dirty="0" smtClean="0"/>
              <a:t>Availability</a:t>
            </a:r>
          </a:p>
          <a:p>
            <a:r>
              <a:rPr lang="en-US" sz="4400" dirty="0" smtClean="0"/>
              <a:t>Partition tolerance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Eventual consistency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73571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dromeda.jpg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06500"/>
            <a:ext cx="8128000" cy="4445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2568"/>
            <a:ext cx="8229600" cy="414359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One (logical) publishing authority, many subscribers</a:t>
            </a:r>
          </a:p>
          <a:p>
            <a:r>
              <a:rPr lang="en-US" sz="4400" dirty="0" smtClean="0"/>
              <a:t>Publisher doesn</a:t>
            </a:r>
            <a:r>
              <a:rPr lang="en-US" sz="4400" dirty="0" smtClean="0"/>
              <a:t>’t care about subscribers</a:t>
            </a:r>
          </a:p>
          <a:p>
            <a:r>
              <a:rPr lang="en-US" sz="4400" dirty="0" smtClean="0"/>
              <a:t>Loose coupling</a:t>
            </a:r>
            <a:endParaRPr lang="en-US" sz="4400" dirty="0" smtClean="0"/>
          </a:p>
          <a:p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www.mdscc.nasa.gov</a:t>
            </a:r>
            <a:r>
              <a:rPr lang="en-US" sz="900" dirty="0"/>
              <a:t>/upload/201301/</a:t>
            </a:r>
            <a:r>
              <a:rPr lang="en-US" sz="900" dirty="0" err="1"/>
              <a:t>andromeda.jpg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4992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08214"/>
            <a:ext cx="8229600" cy="3417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Loosely coupled services with Publish-Subscribe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0415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2118_ssro.jpg"/>
          <p:cNvPicPr>
            <a:picLocks noChangeAspect="1"/>
          </p:cNvPicPr>
          <p:nvPr/>
        </p:nvPicPr>
        <p:blipFill rotWithShape="1"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/>
          <a:stretch/>
        </p:blipFill>
        <p:spPr>
          <a:xfrm>
            <a:off x="90710" y="381000"/>
            <a:ext cx="9053289" cy="60945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610"/>
            <a:ext cx="8229600" cy="4156553"/>
          </a:xfrm>
        </p:spPr>
        <p:txBody>
          <a:bodyPr>
            <a:noAutofit/>
          </a:bodyPr>
          <a:lstStyle/>
          <a:p>
            <a:r>
              <a:rPr lang="en-US" sz="4400" dirty="0"/>
              <a:t>SQL Server Service </a:t>
            </a:r>
            <a:r>
              <a:rPr lang="en-US" sz="4400" dirty="0" smtClean="0"/>
              <a:t>Broker</a:t>
            </a:r>
          </a:p>
          <a:p>
            <a:r>
              <a:rPr lang="en-US" sz="4400" dirty="0" smtClean="0"/>
              <a:t>AMQP brokers (</a:t>
            </a:r>
            <a:r>
              <a:rPr lang="en-US" sz="4400" dirty="0" err="1" smtClean="0"/>
              <a:t>ActiveMQ</a:t>
            </a:r>
            <a:r>
              <a:rPr lang="en-US" sz="4400" dirty="0" smtClean="0"/>
              <a:t>, </a:t>
            </a:r>
            <a:r>
              <a:rPr lang="en-US" sz="4400" dirty="0" err="1" smtClean="0"/>
              <a:t>RabbitMQ</a:t>
            </a:r>
            <a:r>
              <a:rPr lang="en-US" sz="4400" dirty="0" smtClean="0"/>
              <a:t>)</a:t>
            </a:r>
            <a:endParaRPr lang="en-US" sz="4400" dirty="0"/>
          </a:p>
          <a:p>
            <a:r>
              <a:rPr lang="en-US" sz="4400" dirty="0" smtClean="0"/>
              <a:t>Cloud </a:t>
            </a:r>
            <a:r>
              <a:rPr lang="en-US" sz="4400" dirty="0"/>
              <a:t>queues (</a:t>
            </a:r>
            <a:r>
              <a:rPr lang="en-US" sz="4400" dirty="0" smtClean="0"/>
              <a:t>Azure Queue, </a:t>
            </a:r>
            <a:r>
              <a:rPr lang="en-US" sz="4400" dirty="0"/>
              <a:t>Amazon SQS)</a:t>
            </a:r>
          </a:p>
          <a:p>
            <a:r>
              <a:rPr lang="en-US" sz="4400" dirty="0" smtClean="0">
                <a:hlinkClick r:id="rId3"/>
              </a:rPr>
              <a:t>Many more</a:t>
            </a:r>
            <a:endParaRPr lang="en-US" sz="4400" u="sng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Messaging transports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29756" y="6627168"/>
            <a:ext cx="35142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/image/0810/ic2118_ssro.jpg</a:t>
            </a:r>
          </a:p>
        </p:txBody>
      </p:sp>
    </p:spTree>
    <p:extLst>
      <p:ext uri="{BB962C8B-B14F-4D97-AF65-F5344CB8AC3E}">
        <p14:creationId xmlns:p14="http://schemas.microsoft.com/office/powerpoint/2010/main" val="7650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2244NB03.jpg"/>
          <p:cNvPicPr>
            <a:picLocks noChangeAspect="1"/>
          </p:cNvPicPr>
          <p:nvPr/>
        </p:nvPicPr>
        <p:blipFill>
          <a:blip r:embed="rId2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7" y="279001"/>
            <a:ext cx="9169495" cy="6299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048"/>
            <a:ext cx="8229600" cy="53609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…The </a:t>
            </a:r>
            <a:r>
              <a:rPr lang="en-US" dirty="0"/>
              <a:t>application doesn’t need to bind against any specific endpoint—it just drops a message addressed to some logical location. Infrastructure can make sure that messages get to the logical recipient, even if they change physical locations.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That infrastructure is what brings about the “Bus” architectural style between your distributed components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00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1021"/>
            <a:ext cx="8229600" cy="397514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retailer can't ship a product until after the CC has been </a:t>
            </a:r>
            <a:r>
              <a:rPr lang="en-US" dirty="0" smtClean="0"/>
              <a:t>charged</a:t>
            </a:r>
            <a:endParaRPr lang="en-US" dirty="0"/>
          </a:p>
          <a:p>
            <a:r>
              <a:rPr lang="en-US" dirty="0" smtClean="0"/>
              <a:t>Spending </a:t>
            </a:r>
            <a:r>
              <a:rPr lang="en-US" dirty="0"/>
              <a:t>a certain amount of money can a customer attain a preferred status</a:t>
            </a:r>
          </a:p>
          <a:p>
            <a:r>
              <a:rPr lang="en-US" dirty="0"/>
              <a:t>P</a:t>
            </a:r>
            <a:r>
              <a:rPr lang="en-US" dirty="0" smtClean="0"/>
              <a:t>remium </a:t>
            </a:r>
            <a:r>
              <a:rPr lang="en-US" dirty="0"/>
              <a:t>membership is in effect as long as all invoices were </a:t>
            </a:r>
            <a:r>
              <a:rPr lang="en-US" dirty="0" smtClean="0"/>
              <a:t>paid in time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Long-running processes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63062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FnDf.jp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r>
              <a:rPr lang="en-US" dirty="0"/>
              <a:t>Controller </a:t>
            </a:r>
            <a:r>
              <a:rPr lang="en-US" dirty="0" smtClean="0"/>
              <a:t>that </a:t>
            </a:r>
            <a:r>
              <a:rPr lang="en-US" dirty="0"/>
              <a:t>actively manages a business process </a:t>
            </a:r>
            <a:r>
              <a:rPr lang="en-US" dirty="0" smtClean="0"/>
              <a:t>activities</a:t>
            </a:r>
          </a:p>
          <a:p>
            <a:r>
              <a:rPr lang="en-US" dirty="0" smtClean="0"/>
              <a:t>Observer, </a:t>
            </a:r>
            <a:r>
              <a:rPr lang="en-US" dirty="0"/>
              <a:t>passively listening to external events, coordinating some activity</a:t>
            </a:r>
          </a:p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Saga patterns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84277" y="6619054"/>
            <a:ext cx="1791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i.stack.imgur.com</a:t>
            </a:r>
            <a:r>
              <a:rPr lang="en-US" sz="900" dirty="0"/>
              <a:t>/</a:t>
            </a:r>
            <a:r>
              <a:rPr lang="en-US" sz="900" dirty="0" err="1"/>
              <a:t>lFnDf.jpg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8374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2718"/>
            <a:ext cx="8229600" cy="3573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Long running process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196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http://particular.net/</a:t>
            </a:r>
            <a:r>
              <a:rPr lang="en-US" dirty="0" smtClean="0">
                <a:hlinkClick r:id="rId3"/>
              </a:rPr>
              <a:t>HandsOnLabs</a:t>
            </a:r>
            <a:endParaRPr lang="en-US" dirty="0" smtClean="0"/>
          </a:p>
          <a:p>
            <a:r>
              <a:rPr lang="en-US" dirty="0">
                <a:hlinkClick r:id="rId4"/>
              </a:rPr>
              <a:t>http://particular.net/Videos-and-</a:t>
            </a:r>
            <a:r>
              <a:rPr lang="en-US" dirty="0" smtClean="0">
                <a:hlinkClick r:id="rId4"/>
              </a:rPr>
              <a:t>Presentations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http://www.udidahan.com/?blog=</a:t>
            </a:r>
            <a:r>
              <a:rPr lang="en-US" dirty="0" smtClean="0">
                <a:hlinkClick r:id="rId5"/>
              </a:rPr>
              <a:t>true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Examples and slides</a:t>
            </a:r>
            <a:endParaRPr lang="en-US" dirty="0" smtClean="0"/>
          </a:p>
          <a:p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2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D. </a:t>
            </a:r>
            <a:r>
              <a:rPr lang="en-US" dirty="0" err="1" smtClean="0"/>
              <a:t>Boike</a:t>
            </a:r>
            <a:r>
              <a:rPr lang="en-US" dirty="0" smtClean="0"/>
              <a:t>, Learning </a:t>
            </a:r>
            <a:r>
              <a:rPr lang="en-US" dirty="0" err="1" smtClean="0"/>
              <a:t>NServiceBus</a:t>
            </a:r>
            <a:r>
              <a:rPr lang="en-US" dirty="0" smtClean="0"/>
              <a:t>, </a:t>
            </a:r>
            <a:r>
              <a:rPr lang="en-US" dirty="0" err="1"/>
              <a:t>Packt</a:t>
            </a:r>
            <a:r>
              <a:rPr lang="en-US" dirty="0"/>
              <a:t> Publishing 2013, ISBN-13: 978-1782166344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://www.cs.cornell.edu/andru/cs711/2002fa/reading/</a:t>
            </a:r>
            <a:r>
              <a:rPr lang="en-US" dirty="0" smtClean="0">
                <a:hlinkClick r:id="rId3"/>
              </a:rPr>
              <a:t>sagas.pdf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https://lostechies.com/jimmybogard/2013/05/14/saga-patterns-wrap-up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G. </a:t>
            </a:r>
            <a:r>
              <a:rPr lang="en-US" dirty="0" err="1" smtClean="0"/>
              <a:t>Hohpe</a:t>
            </a:r>
            <a:r>
              <a:rPr lang="en-US" dirty="0"/>
              <a:t>, Enterprise Integration Patterns, Addison-Wesley Professional 2003, ISBN-13: 978-0321200686</a:t>
            </a:r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4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S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2803"/>
            <a:ext cx="1625600" cy="162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2800" y="1812803"/>
            <a:ext cx="25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NServiceBus</a:t>
            </a:r>
            <a:endParaRPr lang="en-US" dirty="0" smtClean="0"/>
          </a:p>
          <a:p>
            <a:r>
              <a:rPr lang="en-US" dirty="0" smtClean="0"/>
              <a:t>Messaging and Workflow</a:t>
            </a:r>
            <a:endParaRPr lang="en-US" dirty="0"/>
          </a:p>
        </p:txBody>
      </p:sp>
      <p:pic>
        <p:nvPicPr>
          <p:cNvPr id="9" name="Picture 8" descr="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00" y="1812803"/>
            <a:ext cx="1625600" cy="162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1200" y="1812803"/>
            <a:ext cx="232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ServicePulse</a:t>
            </a:r>
            <a:endParaRPr lang="en-US" dirty="0" smtClean="0"/>
          </a:p>
          <a:p>
            <a:r>
              <a:rPr lang="en-US" dirty="0" smtClean="0"/>
              <a:t>Production Monitoring</a:t>
            </a:r>
            <a:endParaRPr lang="en-US" dirty="0"/>
          </a:p>
        </p:txBody>
      </p:sp>
      <p:pic>
        <p:nvPicPr>
          <p:cNvPr id="11" name="Picture 10" descr="S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54533"/>
            <a:ext cx="1625600" cy="162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82800" y="4054533"/>
            <a:ext cx="202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ServiceMatrix</a:t>
            </a:r>
            <a:endParaRPr lang="en-US" dirty="0" smtClean="0"/>
          </a:p>
          <a:p>
            <a:r>
              <a:rPr lang="en-US" dirty="0" err="1" smtClean="0"/>
              <a:t>Modelling</a:t>
            </a:r>
            <a:r>
              <a:rPr lang="en-US" dirty="0" smtClean="0"/>
              <a:t> &amp; Design</a:t>
            </a:r>
            <a:endParaRPr lang="en-US" dirty="0"/>
          </a:p>
        </p:txBody>
      </p:sp>
      <p:pic>
        <p:nvPicPr>
          <p:cNvPr id="13" name="Picture 12" descr="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54533"/>
            <a:ext cx="1625600" cy="1625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01200" y="405322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ServiceInsight</a:t>
            </a:r>
            <a:endParaRPr lang="en-US" dirty="0" smtClean="0"/>
          </a:p>
          <a:p>
            <a:r>
              <a:rPr lang="en-US" dirty="0" smtClean="0"/>
              <a:t>Advanced Debugging</a:t>
            </a:r>
            <a:endParaRPr lang="en-US" dirty="0"/>
          </a:p>
        </p:txBody>
      </p:sp>
      <p:pic>
        <p:nvPicPr>
          <p:cNvPr id="17" name="Content Placeholder 16" descr="platform_big.p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315431" y="116489"/>
            <a:ext cx="1767369" cy="971980"/>
          </a:xfr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Particular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2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63709"/>
            <a:ext cx="8229600" cy="326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Thank you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7256886" y="6582643"/>
            <a:ext cx="1176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Boris Tveritnev, 2015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4542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2244NB03.jpg"/>
          <p:cNvPicPr>
            <a:picLocks noChangeAspect="1"/>
          </p:cNvPicPr>
          <p:nvPr/>
        </p:nvPicPr>
        <p:blipFill>
          <a:blip r:embed="rId2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7" y="279001"/>
            <a:ext cx="9169495" cy="6299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048"/>
            <a:ext cx="8229600" cy="536095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dirty="0" smtClean="0"/>
              <a:t>It’s </a:t>
            </a:r>
            <a:r>
              <a:rPr lang="en-US" dirty="0"/>
              <a:t>all in the </a:t>
            </a:r>
            <a:r>
              <a:rPr lang="en-US" dirty="0" smtClean="0"/>
              <a:t>message - </a:t>
            </a:r>
            <a:r>
              <a:rPr lang="en-US" dirty="0"/>
              <a:t>The trick is to think of your system as passing messages at the application level as well</a:t>
            </a:r>
            <a:r>
              <a:rPr lang="en-US" dirty="0" smtClean="0"/>
              <a:t>.</a:t>
            </a: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Once </a:t>
            </a:r>
            <a:r>
              <a:rPr lang="en-US" dirty="0"/>
              <a:t>you’ve packaged everything into the message, that message can be dynamically routed anywhere, and so can its responses. The application doesn’t need to bind against any specific endpoint—it just drops a message addressed to some logical location. Infrastructure can make sure that messages get to the logical recipient, even if they change physical locations.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That infrastructure is what brings about the “Bus” architectural style between your distributed components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208274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hole.jpeg"/>
          <p:cNvPicPr>
            <a:picLocks noChangeAspect="1"/>
          </p:cNvPicPr>
          <p:nvPr/>
        </p:nvPicPr>
        <p:blipFill rotWithShape="1"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 r="1784" b="1369"/>
          <a:stretch/>
        </p:blipFill>
        <p:spPr>
          <a:xfrm>
            <a:off x="1168400" y="103664"/>
            <a:ext cx="6684587" cy="66603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2267643"/>
            <a:ext cx="8349873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Deadlocks </a:t>
            </a:r>
            <a:r>
              <a:rPr lang="en-US" sz="4400" dirty="0"/>
              <a:t>under </a:t>
            </a:r>
            <a:r>
              <a:rPr lang="en-US" sz="4400" dirty="0" smtClean="0"/>
              <a:t>load</a:t>
            </a:r>
            <a:endParaRPr lang="en-US" sz="4400" dirty="0"/>
          </a:p>
          <a:p>
            <a:r>
              <a:rPr lang="en-US" sz="4400" dirty="0"/>
              <a:t>O</a:t>
            </a:r>
            <a:r>
              <a:rPr lang="en-US" sz="4400" dirty="0" smtClean="0"/>
              <a:t>rder </a:t>
            </a:r>
            <a:r>
              <a:rPr lang="en-US" sz="4400" dirty="0"/>
              <a:t>processing </a:t>
            </a:r>
            <a:r>
              <a:rPr lang="en-US" sz="4400" dirty="0" smtClean="0"/>
              <a:t>failures - we </a:t>
            </a:r>
            <a:r>
              <a:rPr lang="en-US" sz="4400" dirty="0"/>
              <a:t>lose </a:t>
            </a:r>
            <a:r>
              <a:rPr lang="en-US" sz="4400" dirty="0" smtClean="0"/>
              <a:t>money.</a:t>
            </a:r>
          </a:p>
          <a:p>
            <a:r>
              <a:rPr lang="en-US" sz="4400" dirty="0"/>
              <a:t>P</a:t>
            </a:r>
            <a:r>
              <a:rPr lang="en-US" sz="4400" dirty="0" smtClean="0"/>
              <a:t>ut yours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www.space.com</a:t>
            </a:r>
            <a:r>
              <a:rPr lang="en-US" sz="900" dirty="0"/>
              <a:t>/28254-monster-black-hole-nasa-nustar-image.html</a:t>
            </a:r>
            <a:endParaRPr lang="en-US" sz="9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Why bother?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0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Reliable requests processing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7341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2244NB03.jpg"/>
          <p:cNvPicPr>
            <a:picLocks noChangeAspect="1"/>
          </p:cNvPicPr>
          <p:nvPr/>
        </p:nvPicPr>
        <p:blipFill>
          <a:blip r:embed="rId2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7" y="279001"/>
            <a:ext cx="9169495" cy="6299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048"/>
            <a:ext cx="8229600" cy="53609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It’s </a:t>
            </a:r>
            <a:r>
              <a:rPr lang="en-US" dirty="0"/>
              <a:t>all in the </a:t>
            </a:r>
            <a:r>
              <a:rPr lang="en-US" dirty="0" smtClean="0"/>
              <a:t>message - </a:t>
            </a:r>
            <a:r>
              <a:rPr lang="en-US" dirty="0"/>
              <a:t>The trick is to think of your system as passing messages at the application level as well</a:t>
            </a:r>
            <a:r>
              <a:rPr lang="en-US" dirty="0" smtClean="0"/>
              <a:t>.</a:t>
            </a: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Once </a:t>
            </a:r>
            <a:r>
              <a:rPr lang="en-US" dirty="0"/>
              <a:t>you’ve packaged everything into the message, that message can be dynamically routed anywhere, and so can its </a:t>
            </a:r>
            <a:r>
              <a:rPr lang="en-US" dirty="0" smtClean="0"/>
              <a:t>responses...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6043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bireo_yandrik_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 smtClean="0"/>
          </a:p>
          <a:p>
            <a:r>
              <a:rPr lang="en-US" sz="4400" dirty="0" smtClean="0"/>
              <a:t>Command messages (</a:t>
            </a:r>
            <a:r>
              <a:rPr lang="en-US" sz="4400" dirty="0"/>
              <a:t>Request-Response</a:t>
            </a:r>
            <a:r>
              <a:rPr lang="en-US" sz="4400" dirty="0" smtClean="0"/>
              <a:t>)</a:t>
            </a:r>
          </a:p>
          <a:p>
            <a:r>
              <a:rPr lang="en-US" sz="4400" dirty="0" smtClean="0"/>
              <a:t>Event messages (</a:t>
            </a:r>
            <a:r>
              <a:rPr lang="en-US" sz="4400" dirty="0"/>
              <a:t>Publish-Subscribe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4572000" y="659476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/image/0508/</a:t>
            </a:r>
            <a:r>
              <a:rPr lang="en-US" sz="900" dirty="0" err="1"/>
              <a:t>albireo_yandrik_big.jpg</a:t>
            </a:r>
            <a:endParaRPr lang="en-US" sz="9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Asynchronous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9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dromeda.jpg"/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06500"/>
            <a:ext cx="8128000" cy="4445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7643"/>
            <a:ext cx="8229600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Many clients, one server</a:t>
            </a:r>
          </a:p>
          <a:p>
            <a:r>
              <a:rPr lang="en-US" sz="4400" dirty="0" smtClean="0"/>
              <a:t>Server</a:t>
            </a:r>
            <a:r>
              <a:rPr lang="en-US" sz="4400" dirty="0" smtClean="0"/>
              <a:t>’s capabilities are known</a:t>
            </a:r>
          </a:p>
          <a:p>
            <a:r>
              <a:rPr lang="en-US" sz="4400" dirty="0" smtClean="0"/>
              <a:t>Server’s location is known</a:t>
            </a:r>
          </a:p>
          <a:p>
            <a:r>
              <a:rPr lang="en-US" sz="4400" dirty="0" smtClean="0"/>
              <a:t>Strong coupling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Request-Response, </a:t>
            </a:r>
            <a:r>
              <a:rPr lang="en-US" dirty="0" err="1" smtClean="0"/>
              <a:t>kinda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www.mdscc.nasa.gov</a:t>
            </a:r>
            <a:r>
              <a:rPr lang="en-US" sz="900" dirty="0"/>
              <a:t>/upload/201301/</a:t>
            </a:r>
            <a:r>
              <a:rPr lang="en-US" sz="900" dirty="0" err="1"/>
              <a:t>andromeda.jpg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6203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systems fallacies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1317"/>
          </a:xfrm>
        </p:spPr>
        <p:txBody>
          <a:bodyPr/>
          <a:lstStyle/>
          <a:p>
            <a:r>
              <a:rPr lang="en-US" dirty="0" smtClean="0"/>
              <a:t>The network is reliable</a:t>
            </a:r>
          </a:p>
          <a:p>
            <a:r>
              <a:rPr lang="en-US" dirty="0" smtClean="0"/>
              <a:t>Latency isn</a:t>
            </a:r>
            <a:r>
              <a:rPr lang="en-US" dirty="0" smtClean="0"/>
              <a:t>’t a problem</a:t>
            </a:r>
          </a:p>
          <a:p>
            <a:r>
              <a:rPr lang="en-US" dirty="0" smtClean="0"/>
              <a:t>Bandwidth isn’t a problem</a:t>
            </a:r>
          </a:p>
          <a:p>
            <a:r>
              <a:rPr lang="en-US" dirty="0" smtClean="0"/>
              <a:t>The network is secure</a:t>
            </a:r>
          </a:p>
          <a:p>
            <a:r>
              <a:rPr lang="en-US" dirty="0" smtClean="0"/>
              <a:t>The topology won’t change</a:t>
            </a:r>
          </a:p>
          <a:p>
            <a:r>
              <a:rPr lang="en-US" dirty="0" smtClean="0"/>
              <a:t>The administrator will know what to do</a:t>
            </a:r>
          </a:p>
          <a:p>
            <a:r>
              <a:rPr lang="en-US" dirty="0" smtClean="0"/>
              <a:t>Transport cost isn’t a problem</a:t>
            </a:r>
          </a:p>
          <a:p>
            <a:r>
              <a:rPr lang="en-US" dirty="0" smtClean="0"/>
              <a:t>The network is homogenous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9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13263</TotalTime>
  <Words>770</Words>
  <Application>Microsoft Macintosh PowerPoint</Application>
  <PresentationFormat>On-screen Show (4:3)</PresentationFormat>
  <Paragraphs>101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 Black </vt:lpstr>
      <vt:lpstr>NServiceBus introduction</vt:lpstr>
      <vt:lpstr>Particular software</vt:lpstr>
      <vt:lpstr>What service bus is?</vt:lpstr>
      <vt:lpstr>Why bother?</vt:lpstr>
      <vt:lpstr>Example 1</vt:lpstr>
      <vt:lpstr>What service bus is?</vt:lpstr>
      <vt:lpstr>Asynchronous messaging</vt:lpstr>
      <vt:lpstr>Request-Response, kinda</vt:lpstr>
      <vt:lpstr>Distributed systems fallacies</vt:lpstr>
      <vt:lpstr>Eventual consistency</vt:lpstr>
      <vt:lpstr>Publish-subscribe</vt:lpstr>
      <vt:lpstr>Example 2</vt:lpstr>
      <vt:lpstr>Messaging transports</vt:lpstr>
      <vt:lpstr>What service bus is?</vt:lpstr>
      <vt:lpstr>Long-running processes</vt:lpstr>
      <vt:lpstr>Saga patterns</vt:lpstr>
      <vt:lpstr>Example 3</vt:lpstr>
      <vt:lpstr>More info</vt:lpstr>
      <vt:lpstr>References</vt:lpstr>
      <vt:lpstr>PowerPoint Presentation</vt:lpstr>
    </vt:vector>
  </TitlesOfParts>
  <Company>xing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NServiceBus introduction</dc:title>
  <dc:creator>Boris Tveritnev</dc:creator>
  <cp:lastModifiedBy>Boris Tveritnev</cp:lastModifiedBy>
  <cp:revision>25</cp:revision>
  <dcterms:created xsi:type="dcterms:W3CDTF">2015-07-19T19:43:17Z</dcterms:created>
  <dcterms:modified xsi:type="dcterms:W3CDTF">2015-08-18T19:58:39Z</dcterms:modified>
</cp:coreProperties>
</file>